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4624" r:id="rId1"/>
  </p:sldMasterIdLst>
  <p:notesMasterIdLst>
    <p:notesMasterId r:id="rId27"/>
  </p:notesMasterIdLst>
  <p:handoutMasterIdLst>
    <p:handoutMasterId r:id="rId28"/>
  </p:handoutMasterIdLst>
  <p:sldIdLst>
    <p:sldId id="271" r:id="rId2"/>
    <p:sldId id="272" r:id="rId3"/>
    <p:sldId id="278" r:id="rId4"/>
    <p:sldId id="273" r:id="rId5"/>
    <p:sldId id="279" r:id="rId6"/>
    <p:sldId id="274" r:id="rId7"/>
    <p:sldId id="275" r:id="rId8"/>
    <p:sldId id="276" r:id="rId9"/>
    <p:sldId id="277" r:id="rId10"/>
    <p:sldId id="280" r:id="rId11"/>
    <p:sldId id="281" r:id="rId12"/>
    <p:sldId id="282" r:id="rId13"/>
    <p:sldId id="285" r:id="rId14"/>
    <p:sldId id="283" r:id="rId15"/>
    <p:sldId id="284" r:id="rId16"/>
    <p:sldId id="286" r:id="rId17"/>
    <p:sldId id="287" r:id="rId18"/>
    <p:sldId id="288" r:id="rId19"/>
    <p:sldId id="289" r:id="rId20"/>
    <p:sldId id="290" r:id="rId21"/>
    <p:sldId id="291" r:id="rId22"/>
    <p:sldId id="292" r:id="rId23"/>
    <p:sldId id="293" r:id="rId24"/>
    <p:sldId id="294" r:id="rId25"/>
    <p:sldId id="295" r:id="rId26"/>
  </p:sldIdLst>
  <p:sldSz cx="9144000" cy="6858000" type="screen4x3"/>
  <p:notesSz cx="6858000" cy="9144000"/>
  <p:custDataLst>
    <p:tags r:id="rId29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3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3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3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3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3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3200"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sz="3200"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sz="3200"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sz="3200"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24" userDrawn="1">
          <p15:clr>
            <a:srgbClr val="A4A3A4"/>
          </p15:clr>
        </p15:guide>
        <p15:guide id="3" orient="horz" pos="429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2" frameSlides="1"/>
  <p:clrMru>
    <a:srgbClr val="FD6F7D"/>
    <a:srgbClr val="008000"/>
    <a:srgbClr val="CC3399"/>
    <a:srgbClr val="FF9933"/>
    <a:srgbClr val="FF9966"/>
    <a:srgbClr val="33CC33"/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890"/>
    <p:restoredTop sz="94694"/>
  </p:normalViewPr>
  <p:slideViewPr>
    <p:cSldViewPr snapToGrid="0">
      <p:cViewPr varScale="1">
        <p:scale>
          <a:sx n="117" d="100"/>
          <a:sy n="117" d="100"/>
        </p:scale>
        <p:origin x="1336" y="168"/>
      </p:cViewPr>
      <p:guideLst>
        <p:guide pos="24"/>
        <p:guide orient="horz" pos="429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D641E0-C0FB-FB45-BE20-B5E285E46BDA}" type="datetimeFigureOut">
              <a:rPr lang="en-US" smtClean="0"/>
              <a:t>11/4/25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CD667F-4C0A-F045-9861-4468224AED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59655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765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840E8FAF-0EB9-4F3C-9D18-30F5214B3A3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16878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40E8FAF-0EB9-4F3C-9D18-30F5214B3A3C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73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40E8FAF-0EB9-4F3C-9D18-30F5214B3A3C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3882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448882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5582482"/>
            <a:ext cx="6400800" cy="554404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Phy 40, Fall 2025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Differential Equations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9C4FB-7D33-419B-8833-D1372BFD11C8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294106" y="5472156"/>
            <a:ext cx="8643661" cy="364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 thruBlk="1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Phy 40, Fall 2025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Differential Equations</a:t>
            </a:r>
            <a:endParaRPr lang="en-US">
              <a:latin typeface="+mn-l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09CFA1-B09C-442F-85C3-919131D33D2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fade thruBlk="1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Phy 40, Fall 2025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Differential Equations</a:t>
            </a:r>
            <a:endParaRPr lang="en-US">
              <a:latin typeface="+mn-l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5B137E2-35D0-4667-9362-8260FF57AB0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fade thruBlk="1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Phy 40, Fall 2025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Differential Equations</a:t>
            </a:r>
            <a:endParaRPr lang="en-US">
              <a:latin typeface="+mn-l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CA26155-0DCC-45D2-90B6-32F65F3F6C0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fade thruBlk="1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Phy 40, Fall 2025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Differential Equations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 thruBlk="1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43000"/>
            <a:ext cx="4038600" cy="52486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3000"/>
            <a:ext cx="4038600" cy="52486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Phy 40, Fall 2025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Differential Equations</a:t>
            </a:r>
            <a:endParaRPr lang="en-US">
              <a:latin typeface="+mn-lt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D914655-DFE5-45AD-AEB7-B6324F535D8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fade thruBlk="1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Phy 40, Fall 2025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Differential Equations</a:t>
            </a:r>
            <a:endParaRPr lang="en-US">
              <a:latin typeface="+mn-lt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013A5A-BD10-4E42-8EDD-42C4A14A642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 thruBlk="1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Phy 40, Fall 2025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Differential Equations</a:t>
            </a:r>
            <a:endParaRPr lang="en-US">
              <a:latin typeface="+mn-l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AB536C3-BB10-4165-8E74-99838CB51702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fade thruBlk="1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Phy 40, Fall 2025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Differential Equations</a:t>
            </a:r>
            <a:endParaRPr lang="en-US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871096-0617-41A5-9758-D80165640925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fade thruBlk="1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Phy 40, Fall 2025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Differential Equations</a:t>
            </a:r>
            <a:endParaRPr lang="en-US">
              <a:latin typeface="+mn-lt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 thruBlk="1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Phy 40, Fall 2025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Differential Equations</a:t>
            </a:r>
            <a:endParaRPr lang="en-US">
              <a:latin typeface="+mn-lt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8A0D8F-9A19-4D03-8318-653C6FCD8B95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fade thruBlk="1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41713" y="471448"/>
            <a:ext cx="8229600" cy="6282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1713" y="1182021"/>
            <a:ext cx="8229600" cy="54417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r>
              <a:rPr lang="en-US"/>
              <a:t>Phy 40, Fall 2025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40944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r>
              <a:rPr lang="en-US"/>
              <a:t>Differential Equations</a:t>
            </a:r>
            <a:endParaRPr lang="en-US" dirty="0">
              <a:latin typeface="+mn-l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909560" y="18288"/>
            <a:ext cx="77724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61210FB4-E372-466D-A3EB-21FD966A10F2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ext Box 11"/>
          <p:cNvSpPr txBox="1">
            <a:spLocks noChangeArrowheads="1"/>
          </p:cNvSpPr>
          <p:nvPr userDrawn="1"/>
        </p:nvSpPr>
        <p:spPr bwMode="auto">
          <a:xfrm>
            <a:off x="381000" y="6553200"/>
            <a:ext cx="16764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8781336" y="1"/>
            <a:ext cx="362663" cy="37083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625" r:id="rId1"/>
    <p:sldLayoutId id="2147484626" r:id="rId2"/>
    <p:sldLayoutId id="2147484627" r:id="rId3"/>
    <p:sldLayoutId id="2147484628" r:id="rId4"/>
    <p:sldLayoutId id="2147484629" r:id="rId5"/>
    <p:sldLayoutId id="2147484630" r:id="rId6"/>
    <p:sldLayoutId id="2147484631" r:id="rId7"/>
    <p:sldLayoutId id="2147484632" r:id="rId8"/>
    <p:sldLayoutId id="2147484633" r:id="rId9"/>
    <p:sldLayoutId id="2147484634" r:id="rId10"/>
    <p:sldLayoutId id="2147484635" r:id="rId11"/>
  </p:sldLayoutIdLst>
  <p:transition>
    <p:fade thruBlk="1"/>
  </p:transition>
  <p:hf hdr="0"/>
  <p:txStyles>
    <p:titleStyle>
      <a:lvl1pPr algn="l" defTabSz="914400" rtl="0" eaLnBrk="1" latinLnBrk="0" hangingPunct="1">
        <a:spcBef>
          <a:spcPct val="0"/>
        </a:spcBef>
        <a:buNone/>
        <a:defRPr sz="32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emf"/><Relationship Id="rId4" Type="http://schemas.openxmlformats.org/officeDocument/2006/relationships/image" Target="../media/image38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emf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2" Type="http://schemas.openxmlformats.org/officeDocument/2006/relationships/image" Target="../media/image5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emf"/><Relationship Id="rId3" Type="http://schemas.openxmlformats.org/officeDocument/2006/relationships/image" Target="../media/image18.png"/><Relationship Id="rId7" Type="http://schemas.openxmlformats.org/officeDocument/2006/relationships/image" Target="../media/image22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emf"/><Relationship Id="rId5" Type="http://schemas.openxmlformats.org/officeDocument/2006/relationships/image" Target="../media/image20.emf"/><Relationship Id="rId4" Type="http://schemas.openxmlformats.org/officeDocument/2006/relationships/image" Target="../media/image19.emf"/><Relationship Id="rId9" Type="http://schemas.openxmlformats.org/officeDocument/2006/relationships/image" Target="../media/image24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00" name="Rectangle 4"/>
          <p:cNvSpPr>
            <a:spLocks noGrp="1" noChangeArrowheads="1"/>
          </p:cNvSpPr>
          <p:nvPr>
            <p:ph type="ctrTitle"/>
          </p:nvPr>
        </p:nvSpPr>
        <p:spPr>
          <a:xfrm>
            <a:off x="269575" y="2192572"/>
            <a:ext cx="8465346" cy="900608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/>
              <a:t>Differential equations</a:t>
            </a:r>
          </a:p>
        </p:txBody>
      </p:sp>
      <p:sp>
        <p:nvSpPr>
          <p:cNvPr id="8195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266816" y="5547869"/>
            <a:ext cx="6400800" cy="527762"/>
          </a:xfrm>
        </p:spPr>
        <p:txBody>
          <a:bodyPr/>
          <a:lstStyle/>
          <a:p>
            <a:pPr eaLnBrk="1" hangingPunct="1"/>
            <a:r>
              <a:rPr lang="en-US" dirty="0"/>
              <a:t>Eric Prebys</a:t>
            </a:r>
          </a:p>
        </p:txBody>
      </p:sp>
    </p:spTree>
  </p:cSld>
  <p:clrMapOvr>
    <a:masterClrMapping/>
  </p:clrMapOvr>
  <p:transition>
    <p:fade thruBlk="1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81871-FC91-A45F-7BB7-A1207F59B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Numerical Solutions to 2</a:t>
            </a:r>
            <a:r>
              <a:rPr lang="en-US" baseline="30000" dirty="0"/>
              <a:t>nd</a:t>
            </a:r>
            <a:r>
              <a:rPr lang="en-US" dirty="0"/>
              <a:t> Order 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4AA54E-D948-B44B-9940-7EBA74F5FD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can apply our Euler technique to 2</a:t>
            </a:r>
            <a:r>
              <a:rPr lang="en-US" baseline="30000" dirty="0"/>
              <a:t>nd</a:t>
            </a:r>
            <a:r>
              <a:rPr lang="en-US" dirty="0"/>
              <a:t> order ODEs as well, by extrapolating </a:t>
            </a:r>
            <a:r>
              <a:rPr lang="en-US" i="1" dirty="0"/>
              <a:t>both</a:t>
            </a:r>
            <a:r>
              <a:rPr lang="en-US" dirty="0"/>
              <a:t> the position and the first derivative.  Starting with </a:t>
            </a:r>
            <a:r>
              <a:rPr lang="en-US" i="1" dirty="0"/>
              <a:t>y(0)</a:t>
            </a:r>
            <a:r>
              <a:rPr lang="en-US" dirty="0"/>
              <a:t> and </a:t>
            </a:r>
            <a:r>
              <a:rPr lang="en-US" i="1" dirty="0"/>
              <a:t>y’(0)</a:t>
            </a:r>
            <a:r>
              <a:rPr lang="en-US" dirty="0"/>
              <a:t>, extrapolate with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64BB5A-C114-9D95-CD89-470ABFFC27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Phy 40, Fall 2025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AB6FFF-5606-CA11-BA57-0260E6A996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Differential Equations</a:t>
            </a:r>
            <a:endParaRPr lang="en-US">
              <a:latin typeface="+mn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BC9769-362C-CB31-96B8-53EFBD934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CA26155-0DCC-45D2-90B6-32F65F3F6C0F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8A48E8B-FBD0-C660-E86E-FBA3485775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6869" y="3008140"/>
            <a:ext cx="4241800" cy="16129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84E31E9-7CF0-EACE-9650-CAD124B3EF19}"/>
              </a:ext>
            </a:extLst>
          </p:cNvPr>
          <p:cNvSpPr txBox="1"/>
          <p:nvPr/>
        </p:nvSpPr>
        <p:spPr>
          <a:xfrm>
            <a:off x="6246564" y="2844225"/>
            <a:ext cx="26991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+mn-lt"/>
              </a:rPr>
              <a:t>Extrapolate </a:t>
            </a:r>
            <a:r>
              <a:rPr lang="en-US" sz="1600" i="1" dirty="0">
                <a:solidFill>
                  <a:srgbClr val="FF0000"/>
                </a:solidFill>
                <a:latin typeface="+mn-lt"/>
              </a:rPr>
              <a:t>y’</a:t>
            </a:r>
            <a:r>
              <a:rPr lang="en-US" sz="1600" dirty="0">
                <a:solidFill>
                  <a:srgbClr val="FF0000"/>
                </a:solidFill>
                <a:latin typeface="+mn-lt"/>
              </a:rPr>
              <a:t> the same way I extrapolated </a:t>
            </a:r>
            <a:r>
              <a:rPr lang="en-US" sz="1600" i="1" dirty="0">
                <a:solidFill>
                  <a:srgbClr val="FF0000"/>
                </a:solidFill>
                <a:latin typeface="+mn-lt"/>
              </a:rPr>
              <a:t>y</a:t>
            </a:r>
            <a:r>
              <a:rPr lang="en-US" sz="1600" dirty="0">
                <a:solidFill>
                  <a:srgbClr val="FF0000"/>
                </a:solidFill>
                <a:latin typeface="+mn-lt"/>
              </a:rPr>
              <a:t> before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395130D-7E0F-F43A-EF9D-D37C1726D6C9}"/>
              </a:ext>
            </a:extLst>
          </p:cNvPr>
          <p:cNvCxnSpPr>
            <a:cxnSpLocks/>
          </p:cNvCxnSpPr>
          <p:nvPr/>
        </p:nvCxnSpPr>
        <p:spPr>
          <a:xfrm flipH="1">
            <a:off x="5508434" y="3327094"/>
            <a:ext cx="661012" cy="40762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03B5828-5B14-C1FF-7681-8138830BB960}"/>
              </a:ext>
            </a:extLst>
          </p:cNvPr>
          <p:cNvSpPr txBox="1"/>
          <p:nvPr/>
        </p:nvSpPr>
        <p:spPr>
          <a:xfrm>
            <a:off x="5508434" y="4931445"/>
            <a:ext cx="26991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+mn-lt"/>
              </a:rPr>
              <a:t>Extrapolated y using the extrapolated values of y’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6D22819-932C-E8A2-000D-EA28DE4C772E}"/>
              </a:ext>
            </a:extLst>
          </p:cNvPr>
          <p:cNvCxnSpPr>
            <a:cxnSpLocks/>
          </p:cNvCxnSpPr>
          <p:nvPr/>
        </p:nvCxnSpPr>
        <p:spPr>
          <a:xfrm flipH="1" flipV="1">
            <a:off x="4746434" y="4493046"/>
            <a:ext cx="717932" cy="54166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0048950"/>
      </p:ext>
    </p:extLst>
  </p:cSld>
  <p:clrMapOvr>
    <a:masterClrMapping/>
  </p:clrMapOvr>
  <p:transition>
    <p:fade thruBlk="1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DB0BC9-9081-E636-1A26-F3B9E1D017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Harmonic Oscillator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E8973B-2CE1-0F6F-4BBF-52CDE8892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Our usual way to write this is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And we know the solution is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Initial conditions: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188A08-8E03-7402-7BD1-C948705390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Phy 40, Fall 2025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FF75A4-2AED-6AD1-E42D-7B059A57FF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Differential Equations</a:t>
            </a:r>
            <a:endParaRPr lang="en-US">
              <a:latin typeface="+mn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0FB1DF-08B4-25CA-D3BC-9692E92AD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CA26155-0DCC-45D2-90B6-32F65F3F6C0F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F8CFE69-76EF-0083-0467-0B12336A2F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200" y="3054350"/>
            <a:ext cx="4419600" cy="7493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BD6F054-3663-2700-B924-1986F92071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2413" y="4408715"/>
            <a:ext cx="4648200" cy="2133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3CE067A-59D9-EDF1-3A3A-0CFC30FB0F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2200" y="1763485"/>
            <a:ext cx="45212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841828"/>
      </p:ext>
    </p:extLst>
  </p:cSld>
  <p:clrMapOvr>
    <a:masterClrMapping/>
  </p:clrMapOvr>
  <p:transition>
    <p:fade thruBlk="1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ED10E8-341F-9F56-E50B-94652A2C48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Expressing it in our formalism…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0637DF-E7A6-95A5-C802-49F89DA036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rearrange our expression: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Note that in our usual formalism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You won’t believe how much time I wasted getting this wrong!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30DCD3-A204-FF55-C47C-B4195271E1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Phy 40, Fall 2025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506EDE-BB16-6EED-42F2-C74BCFF57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Differential Equations</a:t>
            </a:r>
            <a:endParaRPr lang="en-US">
              <a:latin typeface="+mn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54FF1F-33BD-F94D-71DC-2E55270547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CA26155-0DCC-45D2-90B6-32F65F3F6C0F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FC110EB-19CD-7589-490C-12B212B750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5613" y="1910443"/>
            <a:ext cx="4241800" cy="685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5718851-C613-BA28-E0E7-980DF8E4E0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4985" y="3648529"/>
            <a:ext cx="3886200" cy="165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076254"/>
      </p:ext>
    </p:extLst>
  </p:cSld>
  <p:clrMapOvr>
    <a:masterClrMapping/>
  </p:clrMapOvr>
  <p:transition>
    <p:fade thruBlk="1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4AD513-140F-B435-8C92-B261AF5AF5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Dimentionless</a:t>
            </a:r>
            <a:r>
              <a:rPr lang="en-US" dirty="0"/>
              <a:t>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8F1A41-BF44-321C-E80E-F6E40BDBE8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For an explicit solution, I can always just plug in different values for </a:t>
            </a:r>
            <a:r>
              <a:rPr lang="en-US" sz="1800" i="1" dirty="0"/>
              <a:t>k</a:t>
            </a:r>
            <a:r>
              <a:rPr lang="en-US" sz="1800" dirty="0"/>
              <a:t> and </a:t>
            </a:r>
            <a:r>
              <a:rPr lang="en-US" sz="1800" i="1" dirty="0"/>
              <a:t>m</a:t>
            </a:r>
            <a:r>
              <a:rPr lang="en-US" sz="1800" dirty="0"/>
              <a:t>, but if I’m doing a numerical solution, I’d rather not re-run it for different values.</a:t>
            </a:r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r>
              <a:rPr lang="en-US" sz="1800" dirty="0"/>
              <a:t>Then if I find </a:t>
            </a:r>
            <a:r>
              <a:rPr lang="en-US" sz="1800" i="1" dirty="0"/>
              <a:t>x</a:t>
            </a:r>
            <a:r>
              <a:rPr lang="en-US" sz="1800" dirty="0"/>
              <a:t> as a function of </a:t>
            </a:r>
            <a:r>
              <a:rPr lang="en-US" sz="1800" i="1" dirty="0">
                <a:latin typeface="Symbol" pitchFamily="2" charset="2"/>
              </a:rPr>
              <a:t>t</a:t>
            </a:r>
            <a:r>
              <a:rPr lang="en-US" sz="1800" dirty="0"/>
              <a:t>, I can express it as a function of time as</a:t>
            </a:r>
          </a:p>
          <a:p>
            <a:endParaRPr lang="en-US" sz="1800" dirty="0"/>
          </a:p>
          <a:p>
            <a:endParaRPr lang="en-US" sz="1800" dirty="0"/>
          </a:p>
          <a:p>
            <a:r>
              <a:rPr lang="en-US" sz="1800" dirty="0"/>
              <a:t>In these units, our equation and solutions become  </a:t>
            </a:r>
          </a:p>
          <a:p>
            <a:endParaRPr lang="en-US" sz="18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F94DAF-80B2-FA52-EC08-0855F91F25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Phy 40, Fall 2025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6E7717-C3B2-8E6D-6072-0E64D4FBCF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Differential Equations</a:t>
            </a:r>
            <a:endParaRPr lang="en-US">
              <a:latin typeface="+mn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AA5C0D-ABCE-1796-EDE1-A049F67A06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CA26155-0DCC-45D2-90B6-32F65F3F6C0F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8C723F-98DC-643B-B254-FFC7BB7CAC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0" y="1794328"/>
            <a:ext cx="1714500" cy="1092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AE719E1-B9F6-4068-7FFF-2D0E4D7F1B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8743" y="3270250"/>
            <a:ext cx="1676400" cy="317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7CB3EEB-CE43-F69A-94CA-67ED607C6D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947" y="4377680"/>
            <a:ext cx="2406106" cy="200887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CCC4D46-D52B-12EE-53F4-F4466AF42B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687" y="4952985"/>
            <a:ext cx="4038600" cy="10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963112"/>
      </p:ext>
    </p:extLst>
  </p:cSld>
  <p:clrMapOvr>
    <a:masterClrMapping/>
  </p:clrMapOvr>
  <p:transition>
    <p:fade thruBlk="1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AA2D0-52A1-47A4-1ADB-01C5B3E8BE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1C9AE8-E574-D56E-733B-3155DBC031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Go to notebook…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4FF8E5-8013-1BA0-4A1E-C7851C7D2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Phy 40, Fall 2025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837DB9-EF6C-DBD2-02CE-CCA3F289B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Differential Equations</a:t>
            </a:r>
            <a:endParaRPr lang="en-US">
              <a:latin typeface="+mn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2FC73A-4EBF-9DE9-5E2A-0B7797D34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CA26155-0DCC-45D2-90B6-32F65F3F6C0F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DE1AD73-FB90-CA11-28FC-794BBEE6D3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3627" y="1885840"/>
            <a:ext cx="1839687" cy="207475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63F7831-E52E-A4B7-79D7-75A1916CA5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0559" y="1428639"/>
            <a:ext cx="5407142" cy="4101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602284"/>
      </p:ext>
    </p:extLst>
  </p:cSld>
  <p:clrMapOvr>
    <a:masterClrMapping/>
  </p:clrMapOvr>
  <p:transition>
    <p:fade thruBlk="1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8F806-6FCD-4177-9EF2-078942F8B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Damping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249A1D-8EDD-8D5B-6D33-AB7674AD9B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We add a damping force given by</a:t>
            </a:r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And our equation becomes 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725BDC-B5F4-9D2C-3D85-22CBD9A02D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Phy 40, Fall 2025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9C6CD1-95CC-85C0-2AAA-D61A734565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Differential Equations</a:t>
            </a:r>
            <a:endParaRPr lang="en-US">
              <a:latin typeface="+mn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42EF3A-7578-D90B-1355-CA7BEBE96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CA26155-0DCC-45D2-90B6-32F65F3F6C0F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990CF40-F244-71FA-19D6-E6649B2D1F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914" y="3051628"/>
            <a:ext cx="3403600" cy="2997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97CD6ED-074D-EB98-82EE-B5AA5A0325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6999" y="3731078"/>
            <a:ext cx="1625600" cy="14859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5EDDDF2-A2AD-7BF2-1D47-690239C9F6FD}"/>
              </a:ext>
            </a:extLst>
          </p:cNvPr>
          <p:cNvSpPr txBox="1"/>
          <p:nvPr/>
        </p:nvSpPr>
        <p:spPr>
          <a:xfrm>
            <a:off x="4843656" y="5551028"/>
            <a:ext cx="1796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rgbClr val="FF0000"/>
                </a:solidFill>
                <a:latin typeface="+mn-lt"/>
              </a:rPr>
              <a:t>Damping factor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5DCEE3F-93A5-4376-FA44-382013518CA8}"/>
              </a:ext>
            </a:extLst>
          </p:cNvPr>
          <p:cNvCxnSpPr/>
          <p:nvPr/>
        </p:nvCxnSpPr>
        <p:spPr>
          <a:xfrm flipV="1">
            <a:off x="5826999" y="5061857"/>
            <a:ext cx="181915" cy="39188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7AEA7C81-C5C7-6C69-8980-BC9DFB432B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0298" y="1837425"/>
            <a:ext cx="1193800" cy="27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624135"/>
      </p:ext>
    </p:extLst>
  </p:cSld>
  <p:clrMapOvr>
    <a:masterClrMapping/>
  </p:clrMapOvr>
  <p:transition>
    <p:fade thruBlk="1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8446A-56D3-8A12-5AA6-5496D03A71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Explicit Solutions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42A373-B01D-453B-7F56-8D9CA7B4EF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We can solve this explicitly for particular values of </a:t>
            </a:r>
            <a:r>
              <a:rPr lang="en-US" sz="2000" dirty="0">
                <a:latin typeface="Symbol" pitchFamily="2" charset="2"/>
              </a:rPr>
              <a:t>h</a:t>
            </a:r>
            <a:r>
              <a:rPr lang="en-US" sz="2000" dirty="0"/>
              <a:t>…</a:t>
            </a:r>
          </a:p>
          <a:p>
            <a:pPr lvl="1"/>
            <a:r>
              <a:rPr lang="en-US" sz="1600" dirty="0"/>
              <a:t>Underdamping (</a:t>
            </a:r>
            <a:r>
              <a:rPr lang="en-US" sz="1600" dirty="0">
                <a:latin typeface="Symbol" pitchFamily="2" charset="2"/>
              </a:rPr>
              <a:t>h</a:t>
            </a:r>
            <a:r>
              <a:rPr lang="en-US" sz="1600" dirty="0"/>
              <a:t>&lt;&lt;1):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lvl="1"/>
            <a:r>
              <a:rPr lang="en-US" sz="1600" dirty="0"/>
              <a:t>Critical Damping (</a:t>
            </a:r>
            <a:r>
              <a:rPr lang="en-US" sz="1600" dirty="0">
                <a:latin typeface="Symbol" pitchFamily="2" charset="2"/>
              </a:rPr>
              <a:t>h=</a:t>
            </a:r>
            <a:r>
              <a:rPr lang="en-US" sz="1600" dirty="0"/>
              <a:t>1):</a:t>
            </a:r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r>
              <a:rPr lang="en-US" sz="1600" dirty="0"/>
              <a:t>Overdamping (</a:t>
            </a:r>
            <a:r>
              <a:rPr lang="en-US" sz="1600" dirty="0">
                <a:latin typeface="Symbol" pitchFamily="2" charset="2"/>
              </a:rPr>
              <a:t>h=</a:t>
            </a:r>
            <a:r>
              <a:rPr lang="en-US" sz="1600" dirty="0"/>
              <a:t>1):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9FF5AF-4947-0E96-85D1-E8887652CB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Phy 40, Fall 2025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E4C2FD-AEE4-5BBB-ACAC-B0A76F789F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Differential Equations</a:t>
            </a:r>
            <a:endParaRPr lang="en-US">
              <a:latin typeface="+mn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111189-E37A-6ACA-8385-2B72B37C6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CA26155-0DCC-45D2-90B6-32F65F3F6C0F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6E02E9E-54FE-57C5-1860-0D912C1826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020" y="2265820"/>
            <a:ext cx="4711700" cy="584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DB03F83-6066-D932-D5DF-92BB10D8A8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020" y="4007981"/>
            <a:ext cx="2743200" cy="317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699D5DA-178F-11B9-571D-EDDC9495768E}"/>
              </a:ext>
            </a:extLst>
          </p:cNvPr>
          <p:cNvSpPr txBox="1"/>
          <p:nvPr/>
        </p:nvSpPr>
        <p:spPr>
          <a:xfrm>
            <a:off x="733327" y="6272771"/>
            <a:ext cx="975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rgbClr val="FF0000"/>
                </a:solidFill>
                <a:latin typeface="+mn-lt"/>
              </a:rPr>
              <a:t>Fast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3485522-BE7E-A27E-2D49-AB75CC02EF30}"/>
              </a:ext>
            </a:extLst>
          </p:cNvPr>
          <p:cNvCxnSpPr>
            <a:cxnSpLocks/>
          </p:cNvCxnSpPr>
          <p:nvPr/>
        </p:nvCxnSpPr>
        <p:spPr>
          <a:xfrm flipV="1">
            <a:off x="1905000" y="5695483"/>
            <a:ext cx="388620" cy="69106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3BA9FCB-C366-BF1A-2BB6-1F9DAFBDD046}"/>
              </a:ext>
            </a:extLst>
          </p:cNvPr>
          <p:cNvSpPr txBox="1"/>
          <p:nvPr/>
        </p:nvSpPr>
        <p:spPr>
          <a:xfrm>
            <a:off x="3835457" y="6150664"/>
            <a:ext cx="1647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  <a:latin typeface="+mn-lt"/>
              </a:rPr>
              <a:t>Slow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0149F6A-B494-D1A8-582A-9F10EA1BF361}"/>
              </a:ext>
            </a:extLst>
          </p:cNvPr>
          <p:cNvCxnSpPr>
            <a:cxnSpLocks/>
          </p:cNvCxnSpPr>
          <p:nvPr/>
        </p:nvCxnSpPr>
        <p:spPr>
          <a:xfrm flipH="1" flipV="1">
            <a:off x="3429000" y="5661962"/>
            <a:ext cx="475336" cy="45284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8C4496D1-9120-ED2C-F293-6D59D02BA1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3620" y="5290461"/>
            <a:ext cx="2794000" cy="368300"/>
          </a:xfrm>
          <a:prstGeom prst="rect">
            <a:avLst/>
          </a:prstGeom>
        </p:spPr>
      </p:pic>
      <p:pic>
        <p:nvPicPr>
          <p:cNvPr id="1026" name="Picture 2" descr="Schematic representation of the behavior in the three regimes of a... |  Download Scientific Diagram">
            <a:extLst>
              <a:ext uri="{FF2B5EF4-FFF2-40B4-BE49-F238E27FC236}">
                <a16:creationId xmlns:a16="http://schemas.microsoft.com/office/drawing/2014/main" id="{625C9BBC-66CA-065B-71B2-3EFE3294CB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9000" y="3122815"/>
            <a:ext cx="3892942" cy="2918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B901472-5D46-EF97-52C1-FB418E5C5AE4}"/>
              </a:ext>
            </a:extLst>
          </p:cNvPr>
          <p:cNvSpPr txBox="1"/>
          <p:nvPr/>
        </p:nvSpPr>
        <p:spPr>
          <a:xfrm>
            <a:off x="5633720" y="6041017"/>
            <a:ext cx="2530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latin typeface="+mn-lt"/>
              </a:rPr>
              <a:t>Go to Notebook</a:t>
            </a:r>
          </a:p>
        </p:txBody>
      </p:sp>
    </p:spTree>
    <p:extLst>
      <p:ext uri="{BB962C8B-B14F-4D97-AF65-F5344CB8AC3E}">
        <p14:creationId xmlns:p14="http://schemas.microsoft.com/office/powerpoint/2010/main" val="1829985880"/>
      </p:ext>
    </p:extLst>
  </p:cSld>
  <p:clrMapOvr>
    <a:masterClrMapping/>
  </p:clrMapOvr>
  <p:transition>
    <p:fade thruBlk="1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4C494-A09D-0FDD-A514-012E44539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Numerical Examples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93D68F-156A-5E7C-118D-73502B596B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Phy 40, Fall 2025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1C50CD-42AE-D892-1713-25D18FD263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Differential Equations</a:t>
            </a:r>
            <a:endParaRPr lang="en-US">
              <a:latin typeface="+mn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211BA1-1E65-771F-EAEC-213690DDD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CA26155-0DCC-45D2-90B6-32F65F3F6C0F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9E91D2E-3748-6CCD-42DD-2D31241907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715" y="2013857"/>
            <a:ext cx="4122907" cy="305639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908617C-2C8E-A065-404F-23C4DD982264}"/>
              </a:ext>
            </a:extLst>
          </p:cNvPr>
          <p:cNvSpPr txBox="1"/>
          <p:nvPr/>
        </p:nvSpPr>
        <p:spPr>
          <a:xfrm>
            <a:off x="1164772" y="5070248"/>
            <a:ext cx="2340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latin typeface="+mn-lt"/>
              </a:rPr>
              <a:t>Underdamping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B2D98E4-6AA4-614F-1753-668E7983D7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2013857"/>
            <a:ext cx="4043135" cy="294797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B9D0C79-02C4-C10B-431C-B8C956355D56}"/>
              </a:ext>
            </a:extLst>
          </p:cNvPr>
          <p:cNvSpPr txBox="1"/>
          <p:nvPr/>
        </p:nvSpPr>
        <p:spPr>
          <a:xfrm>
            <a:off x="5287679" y="5013767"/>
            <a:ext cx="2883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latin typeface="+mn-lt"/>
              </a:rPr>
              <a:t>Transition to overdamping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EE3A876-39EE-701F-61DB-FE136A524CFD}"/>
              </a:ext>
            </a:extLst>
          </p:cNvPr>
          <p:cNvSpPr txBox="1"/>
          <p:nvPr/>
        </p:nvSpPr>
        <p:spPr>
          <a:xfrm>
            <a:off x="6571468" y="1718422"/>
            <a:ext cx="16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+mn-lt"/>
              </a:rPr>
              <a:t>Overdamped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3A08331-F3F4-E2A3-69BE-5F8CEEFF82E9}"/>
              </a:ext>
            </a:extLst>
          </p:cNvPr>
          <p:cNvCxnSpPr>
            <a:cxnSpLocks/>
          </p:cNvCxnSpPr>
          <p:nvPr/>
        </p:nvCxnSpPr>
        <p:spPr>
          <a:xfrm flipH="1">
            <a:off x="6106886" y="1961923"/>
            <a:ext cx="486681" cy="94456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AFEAF21-EC81-EE20-0304-AE9504DE297C}"/>
              </a:ext>
            </a:extLst>
          </p:cNvPr>
          <p:cNvSpPr txBox="1"/>
          <p:nvPr/>
        </p:nvSpPr>
        <p:spPr>
          <a:xfrm>
            <a:off x="6593567" y="933424"/>
            <a:ext cx="2003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+mn-lt"/>
              </a:rPr>
              <a:t>Critically damped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FC44890-BEAD-9906-9ACB-C7369A292379}"/>
              </a:ext>
            </a:extLst>
          </p:cNvPr>
          <p:cNvCxnSpPr>
            <a:cxnSpLocks/>
          </p:cNvCxnSpPr>
          <p:nvPr/>
        </p:nvCxnSpPr>
        <p:spPr>
          <a:xfrm flipH="1">
            <a:off x="5693229" y="1187967"/>
            <a:ext cx="918606" cy="190357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D8A61F6-B637-CEAE-612A-0E6B75EF0888}"/>
              </a:ext>
            </a:extLst>
          </p:cNvPr>
          <p:cNvSpPr txBox="1"/>
          <p:nvPr/>
        </p:nvSpPr>
        <p:spPr>
          <a:xfrm>
            <a:off x="3429000" y="5722146"/>
            <a:ext cx="2003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+mn-lt"/>
              </a:rPr>
              <a:t>Slightly underdamped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2AFA8BB-21CE-CC2F-3B61-F00753DDBBA0}"/>
              </a:ext>
            </a:extLst>
          </p:cNvPr>
          <p:cNvCxnSpPr>
            <a:cxnSpLocks/>
          </p:cNvCxnSpPr>
          <p:nvPr/>
        </p:nvCxnSpPr>
        <p:spPr>
          <a:xfrm flipV="1">
            <a:off x="4815340" y="4386943"/>
            <a:ext cx="1073831" cy="125435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9893447"/>
      </p:ext>
    </p:extLst>
  </p:cSld>
  <p:clrMapOvr>
    <a:masterClrMapping/>
  </p:clrMapOvr>
  <p:transition>
    <p:fade thruBlk="1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312B7-FADC-3F82-0FA2-689F0C6F6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Transition to Turbulent Drag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1D9DEE-0E5D-2278-AF6F-6EEE0D4591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Turbulent drag has the form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Our equation now becomes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B33D42-6375-A1F1-5AF4-607DB7FB2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Phy 40, Fall 2025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38E81C-B5B1-3E9A-695B-A3F29230E5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Differential Equations</a:t>
            </a:r>
            <a:endParaRPr lang="en-US">
              <a:latin typeface="+mn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9250E1-E65D-2C2C-E51F-7892F1B42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CA26155-0DCC-45D2-90B6-32F65F3F6C0F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32FC504-4A64-9646-E543-1B4270AF63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2620" y="1781628"/>
            <a:ext cx="2451100" cy="355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2760910-C059-C1AF-A070-A07E5340FB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838" y="3429000"/>
            <a:ext cx="5369923" cy="252057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D01D6F6-0954-82C8-5358-6C33746654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2202" y="4403538"/>
            <a:ext cx="87630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401666"/>
      </p:ext>
    </p:extLst>
  </p:cSld>
  <p:clrMapOvr>
    <a:masterClrMapping/>
  </p:clrMapOvr>
  <p:transition>
    <p:fade thruBlk="1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B3E82-2FA9-64FC-D909-39BDF639C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Numerical Examples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B4017D-170F-4C21-3F36-3C0175E535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Phy 40, Fall 2025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96EEAC-2D04-C520-022A-DADD8D84AF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Differential Equations</a:t>
            </a:r>
            <a:endParaRPr lang="en-US">
              <a:latin typeface="+mn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CB2CD1-FCC7-1E34-08C6-088B6ABF7C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CA26155-0DCC-45D2-90B6-32F65F3F6C0F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6F48D51-36FC-A431-21AD-F4757A4DB7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713" y="1763484"/>
            <a:ext cx="4046708" cy="29718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92D4932-98F7-9BDB-2E46-53DE11D2865E}"/>
              </a:ext>
            </a:extLst>
          </p:cNvPr>
          <p:cNvSpPr txBox="1"/>
          <p:nvPr/>
        </p:nvSpPr>
        <p:spPr>
          <a:xfrm>
            <a:off x="1622234" y="4849387"/>
            <a:ext cx="1992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latin typeface="+mn-lt"/>
              </a:rPr>
              <a:t>Light Damping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E917CC4-6D5D-71DF-EC5C-329FBE9B9F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5580" y="1763486"/>
            <a:ext cx="4031219" cy="300932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092BDAD-FC3C-285E-19DB-FD7FF851E7C2}"/>
              </a:ext>
            </a:extLst>
          </p:cNvPr>
          <p:cNvSpPr txBox="1"/>
          <p:nvPr/>
        </p:nvSpPr>
        <p:spPr>
          <a:xfrm>
            <a:off x="5675146" y="4783681"/>
            <a:ext cx="1992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latin typeface="+mn-lt"/>
              </a:rPr>
              <a:t>Heavy Damping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788AAEF-AFBF-D4C3-29D5-9C6717A7D543}"/>
              </a:ext>
            </a:extLst>
          </p:cNvPr>
          <p:cNvSpPr txBox="1"/>
          <p:nvPr/>
        </p:nvSpPr>
        <p:spPr>
          <a:xfrm>
            <a:off x="6444343" y="1262490"/>
            <a:ext cx="21227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  <a:latin typeface="+mn-lt"/>
              </a:rPr>
              <a:t>No critical damping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AE2D37E-46F8-F24A-F6BD-87D9DAB001C6}"/>
              </a:ext>
            </a:extLst>
          </p:cNvPr>
          <p:cNvCxnSpPr/>
          <p:nvPr/>
        </p:nvCxnSpPr>
        <p:spPr>
          <a:xfrm flipH="1">
            <a:off x="5921829" y="1654629"/>
            <a:ext cx="598714" cy="199208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595712"/>
      </p:ext>
    </p:extLst>
  </p:cSld>
  <p:clrMapOvr>
    <a:masterClrMapping/>
  </p:clrMapOvr>
  <p:transition>
    <p:fade thruBlk="1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9F4317-A799-69DF-6B7A-80E7FC547E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Differential Equations in Physics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5065EE-A0E5-B598-6F03-9A950E1229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Virtually everything in physics is described by differential equations. Some one dimensional examples</a:t>
            </a:r>
          </a:p>
          <a:p>
            <a:pPr marL="274320" lvl="1" indent="0">
              <a:buNone/>
            </a:pPr>
            <a:endParaRPr lang="en-US" dirty="0"/>
          </a:p>
          <a:p>
            <a:pPr lvl="1"/>
            <a:r>
              <a:rPr lang="en-US" dirty="0"/>
              <a:t>Radioactive decay</a:t>
            </a:r>
          </a:p>
          <a:p>
            <a:pPr lvl="1"/>
            <a:endParaRPr lang="en-US" dirty="0"/>
          </a:p>
          <a:p>
            <a:pPr marL="274320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Charging a capacitor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Gravitational motion with</a:t>
            </a:r>
            <a:br>
              <a:rPr lang="en-US" dirty="0"/>
            </a:br>
            <a:r>
              <a:rPr lang="en-US" dirty="0"/>
              <a:t>turbulent drag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9E4E65-D9BF-6AB1-E658-92661D5292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Phy 40, Fall 2025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BEF45A-980D-F20F-5D6B-6942F9FF4F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Differential Equations</a:t>
            </a:r>
            <a:endParaRPr lang="en-US">
              <a:latin typeface="+mn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4F71D2-95CE-32B1-AB14-5CD49C1D3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CA26155-0DCC-45D2-90B6-32F65F3F6C0F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33BD95A-5476-1179-496D-B8A86251AE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8197" y="2036895"/>
            <a:ext cx="1219200" cy="90658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A41FD82-4D07-8ED2-6D8C-BF9B180A19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4523" y="3328069"/>
            <a:ext cx="1400847" cy="9405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F4E5839-831B-8799-2E9D-08ED3CBAF1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1814" y="1977356"/>
            <a:ext cx="2650684" cy="116408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1415E91-EEF4-5D8F-16F2-A6A8B96AC7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32873" y="3276902"/>
            <a:ext cx="1400847" cy="107045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B8C8640-0125-AED7-8F31-4E53F54830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20375" y="4752054"/>
            <a:ext cx="2650684" cy="109798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4980E84-317D-98AA-0D5B-BF7E309ED5F7}"/>
              </a:ext>
            </a:extLst>
          </p:cNvPr>
          <p:cNvSpPr txBox="1"/>
          <p:nvPr/>
        </p:nvSpPr>
        <p:spPr>
          <a:xfrm>
            <a:off x="3551814" y="6322141"/>
            <a:ext cx="3591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rgbClr val="FF0000"/>
                </a:solidFill>
                <a:latin typeface="+mn-lt"/>
              </a:rPr>
              <a:t>Sign depends on direction!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F0153E7-0C6F-3068-7013-B0B7B2892507}"/>
              </a:ext>
            </a:extLst>
          </p:cNvPr>
          <p:cNvCxnSpPr/>
          <p:nvPr/>
        </p:nvCxnSpPr>
        <p:spPr>
          <a:xfrm flipV="1">
            <a:off x="7006728" y="5739788"/>
            <a:ext cx="136585" cy="58235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3839521"/>
      </p:ext>
    </p:extLst>
  </p:cSld>
  <p:clrMapOvr>
    <a:masterClrMapping/>
  </p:clrMapOvr>
  <p:transition>
    <p:fade thruBlk="1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30E91A-ABB8-663F-B16B-59CED9500A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Generic Representation of ODEs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DC1110-C7E2-94E5-9D98-94FC242CE5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To avoid yet more confusion, I’m going to switch to the Python formalism for ODEs</a:t>
            </a:r>
          </a:p>
          <a:p>
            <a:pPr lvl="1"/>
            <a:r>
              <a:rPr lang="en-US" sz="1600" dirty="0"/>
              <a:t>Independent variable </a:t>
            </a:r>
            <a:r>
              <a:rPr lang="en-US" sz="1600" i="1" dirty="0"/>
              <a:t>t</a:t>
            </a:r>
          </a:p>
          <a:p>
            <a:pPr lvl="1"/>
            <a:r>
              <a:rPr lang="en-US" sz="1600" dirty="0"/>
              <a:t>Dependent variable </a:t>
            </a:r>
            <a:r>
              <a:rPr lang="en-US" sz="1600" i="1" dirty="0"/>
              <a:t>y</a:t>
            </a:r>
          </a:p>
          <a:p>
            <a:r>
              <a:rPr lang="en-US" sz="1800" dirty="0"/>
              <a:t>For our Euler extrapolation of an nth order ODE, </a:t>
            </a:r>
            <a:br>
              <a:rPr lang="en-US" sz="1800" dirty="0"/>
            </a:br>
            <a:r>
              <a:rPr lang="en-US" sz="1800" dirty="0"/>
              <a:t>we extrapolate each point to the next based on </a:t>
            </a:r>
            <a:br>
              <a:rPr lang="en-US" sz="1800" dirty="0"/>
            </a:br>
            <a:r>
              <a:rPr lang="en-US" sz="1800" dirty="0"/>
              <a:t>its derivative</a:t>
            </a:r>
          </a:p>
          <a:p>
            <a:r>
              <a:rPr lang="en-US" sz="1800" dirty="0"/>
              <a:t>More generally, we can calculate the infinitesimal</a:t>
            </a:r>
            <a:br>
              <a:rPr lang="en-US" sz="1800" dirty="0"/>
            </a:br>
            <a:r>
              <a:rPr lang="en-US" sz="1800" dirty="0"/>
              <a:t>change of the vector of dependent variables and</a:t>
            </a:r>
            <a:br>
              <a:rPr lang="en-US" sz="1800" dirty="0"/>
            </a:br>
            <a:r>
              <a:rPr lang="en-US" sz="1800" dirty="0"/>
              <a:t>derivatives as a function of their current values</a:t>
            </a:r>
            <a:br>
              <a:rPr lang="en-US" sz="1800" dirty="0"/>
            </a:br>
            <a:r>
              <a:rPr lang="en-US" sz="1800" dirty="0"/>
              <a:t>and the independent variable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0C1CF4-47ED-CFCA-30DD-06A3A22F9F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Phy 40, Fall 2025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9A3B90-06A8-F86F-C564-56FA16DA53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Differential Equations</a:t>
            </a:r>
            <a:endParaRPr lang="en-US">
              <a:latin typeface="+mn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AE2B02-BE12-4EC8-8638-C4775B942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CA26155-0DCC-45D2-90B6-32F65F3F6C0F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30DB09D-73FB-8F3B-836C-401A0505FF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3513" y="1953431"/>
            <a:ext cx="2717800" cy="38989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62C4A20-B4BD-0E08-8E18-585057D0CD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0943" y="4571359"/>
            <a:ext cx="1894114" cy="1815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902736"/>
      </p:ext>
    </p:extLst>
  </p:cSld>
  <p:clrMapOvr>
    <a:masterClrMapping/>
  </p:clrMapOvr>
  <p:transition>
    <p:fade thruBlk="1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149D6-5042-E208-3ECC-B8A93A472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Applying this to our Oscillator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DBDB03-5848-5F74-8F6F-EFBB4577B2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We define our vector as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And our rate of change will be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Which in this </a:t>
            </a:r>
            <a:r>
              <a:rPr lang="en-US" sz="2000" i="1" dirty="0"/>
              <a:t>linear</a:t>
            </a:r>
            <a:r>
              <a:rPr lang="en-US" sz="2000" dirty="0"/>
              <a:t> case can be represented by a matrix operation.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But that’s not a requirement to solve the problem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4175E2-B329-307D-2284-7275F8E1F4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Phy 40, Fall 2025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CB3B70-118F-CE90-7C19-1A346DDAE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Differential Equations</a:t>
            </a:r>
            <a:endParaRPr lang="en-US">
              <a:latin typeface="+mn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22D0D7-5D4E-9210-D0EA-29F297BEF3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CA26155-0DCC-45D2-90B6-32F65F3F6C0F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2F54ACE-C8DC-B15B-8C20-CA92A594B5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3636" y="1752600"/>
            <a:ext cx="2324100" cy="762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778CCEC-E2F7-2159-D50D-127C0FFB9F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0607" y="3153581"/>
            <a:ext cx="3086100" cy="749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4E06DED-F00B-2F9C-176E-A46E0AF5DA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0929" y="4774293"/>
            <a:ext cx="3581400" cy="74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505421"/>
      </p:ext>
    </p:extLst>
  </p:cSld>
  <p:clrMapOvr>
    <a:masterClrMapping/>
  </p:clrMapOvr>
  <p:transition>
    <p:fade thruBlk="1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3B3F0-8D2C-025A-9978-ABC30F323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</a:t>
            </a:r>
            <a:r>
              <a:rPr lang="en-US" dirty="0" err="1"/>
              <a:t>scipy.integrate.solve_ivp</a:t>
            </a:r>
            <a:r>
              <a:rPr lang="en-US" dirty="0"/>
              <a:t>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5B6DBA-B359-CF13-6C7F-BEF2127302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need to define an ode function of the form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We then solve it with the initial value problem solver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7B1330-C4C1-284E-B968-71D4401CF9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Phy 40, Fall 2025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98E39E-9411-DD7E-1823-E5F5C9B95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Differential Equations</a:t>
            </a:r>
            <a:endParaRPr lang="en-US">
              <a:latin typeface="+mn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48287C-75C6-3C2D-29E1-DF02FC549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CA26155-0DCC-45D2-90B6-32F65F3F6C0F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0C996D3-24C0-9C0F-2F41-EA8431DD5B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5986" y="1631042"/>
            <a:ext cx="5664200" cy="1701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25167CB-8367-6F84-A190-8AC8A22965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8824" y="4039399"/>
            <a:ext cx="5841362" cy="64145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D6252C0-7FE2-77D7-67BC-B49FFA411A1E}"/>
              </a:ext>
            </a:extLst>
          </p:cNvPr>
          <p:cNvSpPr txBox="1"/>
          <p:nvPr/>
        </p:nvSpPr>
        <p:spPr>
          <a:xfrm>
            <a:off x="1906495" y="4857626"/>
            <a:ext cx="15225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rgbClr val="FF0000"/>
                </a:solidFill>
                <a:latin typeface="+mn-lt"/>
              </a:rPr>
              <a:t>ode function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3AF1FBD-0227-3646-E107-C59F9C9AB5F0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3429000" y="4604657"/>
            <a:ext cx="326571" cy="43763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5EB56A3-C6FD-308E-C229-4EFDE9A11F0F}"/>
              </a:ext>
            </a:extLst>
          </p:cNvPr>
          <p:cNvSpPr txBox="1"/>
          <p:nvPr/>
        </p:nvSpPr>
        <p:spPr>
          <a:xfrm>
            <a:off x="2994318" y="5405933"/>
            <a:ext cx="15225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rgbClr val="FF0000"/>
                </a:solidFill>
                <a:latin typeface="+mn-lt"/>
              </a:rPr>
              <a:t>Time range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3209D57-600E-E7CC-8271-DB7865751A28}"/>
              </a:ext>
            </a:extLst>
          </p:cNvPr>
          <p:cNvCxnSpPr>
            <a:cxnSpLocks/>
          </p:cNvCxnSpPr>
          <p:nvPr/>
        </p:nvCxnSpPr>
        <p:spPr>
          <a:xfrm flipV="1">
            <a:off x="4114800" y="4680857"/>
            <a:ext cx="402023" cy="69935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0246D97-4354-EB04-4AF8-9CD38A957AF5}"/>
              </a:ext>
            </a:extLst>
          </p:cNvPr>
          <p:cNvCxnSpPr>
            <a:cxnSpLocks/>
          </p:cNvCxnSpPr>
          <p:nvPr/>
        </p:nvCxnSpPr>
        <p:spPr>
          <a:xfrm flipV="1">
            <a:off x="5202623" y="4680857"/>
            <a:ext cx="477476" cy="109440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FDE5A973-9C4C-C82E-1B41-E91A392531DA}"/>
              </a:ext>
            </a:extLst>
          </p:cNvPr>
          <p:cNvSpPr txBox="1"/>
          <p:nvPr/>
        </p:nvSpPr>
        <p:spPr>
          <a:xfrm>
            <a:off x="3810747" y="5820888"/>
            <a:ext cx="15225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rgbClr val="FF0000"/>
                </a:solidFill>
                <a:latin typeface="+mn-lt"/>
              </a:rPr>
              <a:t>Initial values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A432804-34E1-3EE2-BA92-9079A2A26E43}"/>
              </a:ext>
            </a:extLst>
          </p:cNvPr>
          <p:cNvCxnSpPr>
            <a:cxnSpLocks/>
          </p:cNvCxnSpPr>
          <p:nvPr/>
        </p:nvCxnSpPr>
        <p:spPr>
          <a:xfrm flipH="1" flipV="1">
            <a:off x="6365899" y="4618213"/>
            <a:ext cx="311100" cy="78772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C4BB37D-D8A6-5BD3-1E94-46368C3E32A3}"/>
              </a:ext>
            </a:extLst>
          </p:cNvPr>
          <p:cNvSpPr txBox="1"/>
          <p:nvPr/>
        </p:nvSpPr>
        <p:spPr>
          <a:xfrm>
            <a:off x="6241030" y="5451755"/>
            <a:ext cx="15225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rgbClr val="FF0000"/>
                </a:solidFill>
                <a:latin typeface="+mn-lt"/>
              </a:rPr>
              <a:t>Time points to evaluate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99D576D-E89A-4CB8-00AA-C8AA21683BFA}"/>
              </a:ext>
            </a:extLst>
          </p:cNvPr>
          <p:cNvSpPr txBox="1"/>
          <p:nvPr/>
        </p:nvSpPr>
        <p:spPr>
          <a:xfrm>
            <a:off x="2351314" y="6357257"/>
            <a:ext cx="3537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latin typeface="+mn-lt"/>
              </a:rPr>
              <a:t>Go to notebook…</a:t>
            </a:r>
          </a:p>
        </p:txBody>
      </p:sp>
    </p:spTree>
    <p:extLst>
      <p:ext uri="{BB962C8B-B14F-4D97-AF65-F5344CB8AC3E}">
        <p14:creationId xmlns:p14="http://schemas.microsoft.com/office/powerpoint/2010/main" val="1545959703"/>
      </p:ext>
    </p:extLst>
  </p:cSld>
  <p:clrMapOvr>
    <a:masterClrMapping/>
  </p:clrMapOvr>
  <p:transition>
    <p:fade thruBlk="1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4B8FE9-0600-A457-3269-13E0899214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Euler vs. </a:t>
            </a:r>
            <a:r>
              <a:rPr lang="en-US" dirty="0" err="1"/>
              <a:t>ivp_solver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41FCFB-FBB9-C1D2-DDEF-8EC6310200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Phy 40, Fall 2025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6D4958-1919-EE2D-3E1D-0385F95077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Differential Equations</a:t>
            </a:r>
            <a:endParaRPr lang="en-US">
              <a:latin typeface="+mn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DF03AE-FAE9-B1C2-3587-489719AA3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CA26155-0DCC-45D2-90B6-32F65F3F6C0F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C1D89B6-FA7B-E4B7-6C98-8437293598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2115" y="1810193"/>
            <a:ext cx="6273085" cy="454478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1ED05D3-6C42-A61B-DEF3-3C58B6A7551E}"/>
              </a:ext>
            </a:extLst>
          </p:cNvPr>
          <p:cNvSpPr txBox="1"/>
          <p:nvPr/>
        </p:nvSpPr>
        <p:spPr>
          <a:xfrm>
            <a:off x="4867598" y="1038965"/>
            <a:ext cx="3803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  <a:latin typeface="+mn-lt"/>
              </a:rPr>
              <a:t>Euler not accurate for larger </a:t>
            </a:r>
            <a:r>
              <a:rPr lang="en-US" sz="1800" i="1" dirty="0">
                <a:solidFill>
                  <a:srgbClr val="FF0000"/>
                </a:solidFill>
                <a:latin typeface="+mn-lt"/>
              </a:rPr>
              <a:t>h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49F02B1-46F6-9AE8-6919-52D4DAA875AC}"/>
              </a:ext>
            </a:extLst>
          </p:cNvPr>
          <p:cNvCxnSpPr/>
          <p:nvPr/>
        </p:nvCxnSpPr>
        <p:spPr>
          <a:xfrm flipH="1">
            <a:off x="3505200" y="1534886"/>
            <a:ext cx="1393371" cy="163285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6065283"/>
      </p:ext>
    </p:extLst>
  </p:cSld>
  <p:clrMapOvr>
    <a:masterClrMapping/>
  </p:clrMapOvr>
  <p:transition>
    <p:fade thruBlk="1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D573FA-6D79-70B2-D25E-209C490D3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a driving term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DF7B8E-8DD6-AB90-D44D-5DF39946EA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we add a driving term, our equation becomes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Use a driving term of the form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Go to notebook…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F347CF-5860-BEC4-9659-8CDE9621C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Phy 40, Fall 2025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9C0862-F74D-9FAD-72C1-FC25B87878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Differential Equations</a:t>
            </a:r>
            <a:endParaRPr lang="en-US">
              <a:latin typeface="+mn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8FDB51-C3AE-EE83-DE91-91F9E971E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CA26155-0DCC-45D2-90B6-32F65F3F6C0F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27C709C-7B23-B59E-085F-398E5DB096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1816100"/>
            <a:ext cx="5435600" cy="16129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C0BDC16-8A93-8278-24E9-AF2DB21B7E1C}"/>
              </a:ext>
            </a:extLst>
          </p:cNvPr>
          <p:cNvSpPr txBox="1"/>
          <p:nvPr/>
        </p:nvSpPr>
        <p:spPr>
          <a:xfrm>
            <a:off x="6466115" y="1976219"/>
            <a:ext cx="2057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  <a:latin typeface="+mn-lt"/>
              </a:rPr>
              <a:t>Explicit time dependence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799BEFC-2FAA-7516-0C1D-811FF9E4AC5D}"/>
              </a:ext>
            </a:extLst>
          </p:cNvPr>
          <p:cNvCxnSpPr/>
          <p:nvPr/>
        </p:nvCxnSpPr>
        <p:spPr>
          <a:xfrm flipH="1">
            <a:off x="7064829" y="2622550"/>
            <a:ext cx="87085" cy="26216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86F0B099-E848-BE0D-E009-D0C6E80103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2800" y="4658071"/>
            <a:ext cx="1663700" cy="36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519582"/>
      </p:ext>
    </p:extLst>
  </p:cSld>
  <p:clrMapOvr>
    <a:masterClrMapping/>
  </p:clrMapOvr>
  <p:transition>
    <p:fade thruBlk="1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756874-0FFE-FCD5-9689-A843F5228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Resonant Behavior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DAA993-1461-DE10-9AAF-A88D89CF17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Phy 40, Fall 2025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732710-BD5A-7644-F5F1-95BB827B6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Differential Equations</a:t>
            </a:r>
            <a:endParaRPr lang="en-US">
              <a:latin typeface="+mn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280E02-18CC-CDD3-65CE-7A5EB924FE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CA26155-0DCC-45D2-90B6-32F65F3F6C0F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CF6D8A4-FA01-3D66-456C-A00E34934E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314" y="1358900"/>
            <a:ext cx="7416800" cy="546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85673"/>
      </p:ext>
    </p:extLst>
  </p:cSld>
  <p:clrMapOvr>
    <a:masterClrMapping/>
  </p:clrMapOvr>
  <p:transition>
    <p:fade thruBlk="1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2018DC-F673-713E-E824-5285959B26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5C8D9E-B595-0C22-FD13-67630E77C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Formalism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A0320E-EBE8-1410-29D4-969E4AFCD3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You’ve dealt with a number of specific differential equations in physics, which typically have specific forms.</a:t>
            </a:r>
          </a:p>
          <a:p>
            <a:r>
              <a:rPr lang="en-US" sz="2000" dirty="0"/>
              <a:t>For example a damped-driven harmonic oscillator (or LC circuit, quantum state, </a:t>
            </a:r>
            <a:r>
              <a:rPr lang="en-US" sz="2000" dirty="0" err="1"/>
              <a:t>etc</a:t>
            </a:r>
            <a:r>
              <a:rPr lang="en-US" sz="2000" dirty="0"/>
              <a:t>) has the form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1600" dirty="0"/>
          </a:p>
          <a:p>
            <a:pPr marL="0" indent="0">
              <a:buNone/>
            </a:pPr>
            <a:r>
              <a:rPr lang="en-US" sz="1600" dirty="0"/>
              <a:t>    </a:t>
            </a:r>
            <a:r>
              <a:rPr lang="en-US" sz="1800" dirty="0"/>
              <a:t>which is a linear differential equation with constant coefficient.  A non-zero</a:t>
            </a:r>
            <a:br>
              <a:rPr lang="en-US" sz="1800" dirty="0"/>
            </a:br>
            <a:r>
              <a:rPr lang="en-US" sz="1800" dirty="0"/>
              <a:t>   F(t) term makes in “inhomogeneous”. </a:t>
            </a:r>
          </a:p>
          <a:p>
            <a:r>
              <a:rPr lang="en-US" sz="1800" dirty="0"/>
              <a:t>But this is not the most general form of differential equation.</a:t>
            </a:r>
          </a:p>
          <a:p>
            <a:r>
              <a:rPr lang="en-US" sz="1800" dirty="0"/>
              <a:t>We will start with ordinary differential equations (ODE), in which one variable </a:t>
            </a:r>
            <a:r>
              <a:rPr lang="en-US" sz="1800" i="1" dirty="0"/>
              <a:t>y</a:t>
            </a:r>
            <a:r>
              <a:rPr lang="en-US" sz="1800" dirty="0"/>
              <a:t> is uniquely dependent on another variable </a:t>
            </a:r>
            <a:r>
              <a:rPr lang="en-US" sz="1800" i="1" dirty="0"/>
              <a:t>x</a:t>
            </a:r>
            <a:r>
              <a:rPr lang="en-US" sz="1800" dirty="0"/>
              <a:t>, </a:t>
            </a:r>
            <a:r>
              <a:rPr lang="en-US" sz="1800" dirty="0" err="1"/>
              <a:t>ie</a:t>
            </a:r>
            <a:endParaRPr lang="en-US" sz="18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r>
              <a:rPr lang="en-US" sz="2000" dirty="0"/>
              <a:t>Note that in practice, the dependent and independent variables may have different names.  In the oscillator example </a:t>
            </a:r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pPr lvl="1"/>
            <a:endParaRPr lang="en-US" sz="1800" dirty="0"/>
          </a:p>
          <a:p>
            <a:pPr marL="274320" lvl="1" indent="0">
              <a:buNone/>
            </a:pPr>
            <a:endParaRPr lang="en-US" sz="1800" dirty="0"/>
          </a:p>
          <a:p>
            <a:pPr lvl="1"/>
            <a:endParaRPr lang="en-US" sz="18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179501-8B3D-854D-FA8D-6AFC8BC4E0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Phy 40, Fall 2025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0038A3-CD18-7E4E-BABD-4921556B7A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Differential Equations</a:t>
            </a:r>
            <a:endParaRPr lang="en-US">
              <a:latin typeface="+mn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94BB1A-7B4E-4348-81D1-B3B9AC7A4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CA26155-0DCC-45D2-90B6-32F65F3F6C0F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E4E472A-B4F9-AB9B-AEA3-84CA04E536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0489" y="2619241"/>
            <a:ext cx="3429000" cy="6858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C058642-068D-8ACA-2374-AC45EF3B8D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7348" y="5209218"/>
            <a:ext cx="1104900" cy="3175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AFFA436-0215-11A1-25E2-3D60D6EB06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0213" y="6064156"/>
            <a:ext cx="2451100" cy="29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664318"/>
      </p:ext>
    </p:extLst>
  </p:cSld>
  <p:clrMapOvr>
    <a:masterClrMapping/>
  </p:clrMapOvr>
  <p:transition>
    <p:fade thruBlk="1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A81B03-342D-8741-2935-009991D43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Formalism (</a:t>
            </a:r>
            <a:r>
              <a:rPr lang="en-US" dirty="0" err="1"/>
              <a:t>cont</a:t>
            </a:r>
            <a:r>
              <a:rPr lang="en-US" dirty="0"/>
              <a:t>’)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349CE5-6E58-54AC-4164-FFE9F2AC2D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The “order” of an ODE is the highest order derivative of </a:t>
            </a:r>
            <a:r>
              <a:rPr lang="en-US" sz="2000" i="1" dirty="0"/>
              <a:t>y</a:t>
            </a:r>
            <a:r>
              <a:rPr lang="en-US" sz="2000" dirty="0"/>
              <a:t>, and the standard format is to express that as a function of </a:t>
            </a:r>
            <a:r>
              <a:rPr lang="en-US" sz="2000" i="1" dirty="0" err="1"/>
              <a:t>x,y</a:t>
            </a:r>
            <a:r>
              <a:rPr lang="en-US" sz="2000" dirty="0"/>
              <a:t>, and all lower order derivatives</a:t>
            </a:r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 err="1"/>
              <a:t>Fpr</a:t>
            </a:r>
            <a:r>
              <a:rPr lang="en-US" sz="2000" dirty="0"/>
              <a:t> example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In general, I’ll need a number initial conditions equal to the order of the equation.  For my previous examples.</a:t>
            </a:r>
          </a:p>
          <a:p>
            <a:pPr lvl="1"/>
            <a:r>
              <a:rPr lang="en-US" sz="1600" dirty="0"/>
              <a:t>For the first two first order equations, I’ll need to know the initial amount or radioactive material </a:t>
            </a:r>
            <a:r>
              <a:rPr lang="en-US" sz="1600" i="1" dirty="0"/>
              <a:t>N(0)</a:t>
            </a:r>
            <a:r>
              <a:rPr lang="en-US" sz="1600" dirty="0"/>
              <a:t> or charge </a:t>
            </a:r>
            <a:r>
              <a:rPr lang="en-US" sz="1600" i="1" dirty="0"/>
              <a:t>Q(0)</a:t>
            </a:r>
            <a:r>
              <a:rPr lang="en-US" sz="1600" dirty="0"/>
              <a:t>.</a:t>
            </a:r>
          </a:p>
          <a:p>
            <a:pPr lvl="1"/>
            <a:r>
              <a:rPr lang="en-US" sz="1600" dirty="0"/>
              <a:t>For the third, second order example, I’ll need to know</a:t>
            </a:r>
          </a:p>
          <a:p>
            <a:pPr lvl="2"/>
            <a:r>
              <a:rPr lang="en-US" sz="1400" dirty="0"/>
              <a:t>The initial position </a:t>
            </a:r>
            <a:r>
              <a:rPr lang="en-US" sz="1400" i="1" dirty="0"/>
              <a:t>x(0)</a:t>
            </a:r>
          </a:p>
          <a:p>
            <a:pPr lvl="2"/>
            <a:r>
              <a:rPr lang="en-US" sz="1400" dirty="0"/>
              <a:t>The initial velocity </a:t>
            </a:r>
            <a:r>
              <a:rPr lang="en-US" sz="1400" i="1" dirty="0"/>
              <a:t>x’(0)=v(0)</a:t>
            </a:r>
            <a:endParaRPr lang="en-US" sz="2000" i="1" dirty="0"/>
          </a:p>
          <a:p>
            <a:pPr lvl="1"/>
            <a:endParaRPr lang="en-US" sz="1800" dirty="0"/>
          </a:p>
          <a:p>
            <a:pPr marL="274320" lvl="1" indent="0">
              <a:buNone/>
            </a:pPr>
            <a:endParaRPr lang="en-US" sz="1800" dirty="0"/>
          </a:p>
          <a:p>
            <a:pPr lvl="1"/>
            <a:endParaRPr lang="en-US" sz="18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0FB366-2441-47DC-639A-397789DC56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Phy 40, Fall 2025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9D3137-3829-4F62-B778-FEBEA8F6A1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Differential Equations</a:t>
            </a:r>
            <a:endParaRPr lang="en-US">
              <a:latin typeface="+mn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8D01C6-82BD-E6B1-0CDB-068D232C5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CA26155-0DCC-45D2-90B6-32F65F3F6C0F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4309FA-B3D9-CE46-ED12-CA8B21992E77}"/>
              </a:ext>
            </a:extLst>
          </p:cNvPr>
          <p:cNvSpPr txBox="1"/>
          <p:nvPr/>
        </p:nvSpPr>
        <p:spPr>
          <a:xfrm>
            <a:off x="1285148" y="3792779"/>
            <a:ext cx="2269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rgbClr val="FF0000"/>
                </a:solidFill>
                <a:latin typeface="+mn-lt"/>
              </a:rPr>
              <a:t>First order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14B9537-FFC5-01F8-5AD6-7085C66DEAF6}"/>
              </a:ext>
            </a:extLst>
          </p:cNvPr>
          <p:cNvSpPr txBox="1"/>
          <p:nvPr/>
        </p:nvSpPr>
        <p:spPr>
          <a:xfrm>
            <a:off x="5294675" y="3792779"/>
            <a:ext cx="2269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rgbClr val="FF0000"/>
                </a:solidFill>
                <a:latin typeface="+mn-lt"/>
              </a:rPr>
              <a:t>Second Order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48831B9-72F1-D8AE-B4FD-68530DDFD1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2189566"/>
            <a:ext cx="5207000" cy="6477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31569CF-3F2A-6B68-FB7F-C4779042D7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4236" y="3347965"/>
            <a:ext cx="1511300" cy="3302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A5DD572-AFAD-307A-AE67-3118ED48CC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5163" y="3341538"/>
            <a:ext cx="1968500" cy="33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530570"/>
      </p:ext>
    </p:extLst>
  </p:cSld>
  <p:clrMapOvr>
    <a:masterClrMapping/>
  </p:clrMapOvr>
  <p:transition>
    <p:fade thruBlk="1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3F271-7977-F9C8-0ABE-9E48A1FA3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Explicit Solutions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E5C4C6-95F0-8FBC-0E39-5954C0B184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You’ve learned many tricks for solving differential equations.</a:t>
            </a:r>
          </a:p>
          <a:p>
            <a:r>
              <a:rPr lang="en-US" dirty="0"/>
              <a:t>For example, if a first order ODE can be expressed as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Then we can express the solution as integrals.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IF both sides are explicitly integrable, we will have a least a transient solution, where the constant of integration is determined by the initial condition.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9539F2-601C-B273-4F1E-FB1A4ECC19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Phy 40, Fall 2025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E5280F-8C60-B3AD-58B3-7297878943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Differential Equations</a:t>
            </a:r>
            <a:endParaRPr lang="en-US">
              <a:latin typeface="+mn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856DFE-E10A-7E6A-7D27-AC69215B6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CA26155-0DCC-45D2-90B6-32F65F3F6C0F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890751C-0A51-8C97-3F81-CD42AA8EA2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6163" y="2634806"/>
            <a:ext cx="3060700" cy="330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25C0727-A824-0E9E-F1F0-5D5D1F420B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5189" y="3634455"/>
            <a:ext cx="3153807" cy="1438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495571"/>
      </p:ext>
    </p:extLst>
  </p:cSld>
  <p:clrMapOvr>
    <a:masterClrMapping/>
  </p:clrMapOvr>
  <p:transition>
    <p:fade thruBlk="1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96104ED-0F49-97F2-E1D5-9B11B3B36C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823" y="1930737"/>
            <a:ext cx="3898900" cy="39624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83C729D-DA7E-6C69-9A30-EEA1B6B3D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37E1A2-ED79-8CE0-4330-094C65E319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EFD117-A0B1-8056-5535-D5AB851895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Phy 40, Fall 2025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C888C8-2281-6379-CEEB-16F0E0911C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Differential Equations</a:t>
            </a:r>
            <a:endParaRPr lang="en-US">
              <a:latin typeface="+mn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D8947D-2220-0E1D-198E-EC3B24BF6B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CA26155-0DCC-45D2-90B6-32F65F3F6C0F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2189B4-D8B4-27DB-8BAC-2F17A0438E1B}"/>
              </a:ext>
            </a:extLst>
          </p:cNvPr>
          <p:cNvSpPr txBox="1"/>
          <p:nvPr/>
        </p:nvSpPr>
        <p:spPr>
          <a:xfrm>
            <a:off x="3322659" y="2901758"/>
            <a:ext cx="11669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+mn-lt"/>
              </a:rPr>
              <a:t>Integrate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55BF3EE-A08D-A23B-E1D9-482A9A3691FE}"/>
              </a:ext>
            </a:extLst>
          </p:cNvPr>
          <p:cNvSpPr txBox="1"/>
          <p:nvPr/>
        </p:nvSpPr>
        <p:spPr>
          <a:xfrm>
            <a:off x="3254354" y="4404754"/>
            <a:ext cx="24267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+mn-lt"/>
              </a:rPr>
              <a:t>Solve for initial condition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0C01A03-F797-CBBA-901D-B3ECDFE40C7E}"/>
              </a:ext>
            </a:extLst>
          </p:cNvPr>
          <p:cNvSpPr txBox="1"/>
          <p:nvPr/>
        </p:nvSpPr>
        <p:spPr>
          <a:xfrm>
            <a:off x="3322659" y="3642611"/>
            <a:ext cx="18085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+mn-lt"/>
              </a:rPr>
              <a:t>General solution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DB3006F-62A0-D888-E727-DE6C8EAC6646}"/>
              </a:ext>
            </a:extLst>
          </p:cNvPr>
          <p:cNvSpPr txBox="1"/>
          <p:nvPr/>
        </p:nvSpPr>
        <p:spPr>
          <a:xfrm>
            <a:off x="3646463" y="5531625"/>
            <a:ext cx="2805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+mn-lt"/>
              </a:rPr>
              <a:t>Explicit solution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E610514-E935-718F-1649-25D83E6BD770}"/>
              </a:ext>
            </a:extLst>
          </p:cNvPr>
          <p:cNvSpPr/>
          <p:nvPr/>
        </p:nvSpPr>
        <p:spPr>
          <a:xfrm>
            <a:off x="571976" y="1902791"/>
            <a:ext cx="3835491" cy="774308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08AFBC5-8AAB-D507-D751-0E0CECF874B1}"/>
              </a:ext>
            </a:extLst>
          </p:cNvPr>
          <p:cNvSpPr/>
          <p:nvPr/>
        </p:nvSpPr>
        <p:spPr>
          <a:xfrm>
            <a:off x="884702" y="5400609"/>
            <a:ext cx="2761761" cy="619548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D347B96-88CE-10C9-6F70-9E1E0970C2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4711" y="621754"/>
            <a:ext cx="4153077" cy="3045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709867"/>
      </p:ext>
    </p:extLst>
  </p:cSld>
  <p:clrMapOvr>
    <a:masterClrMapping/>
  </p:clrMapOvr>
  <p:transition>
    <p:fade thruBlk="1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EEA5D3-DF3E-3CA4-5198-0A86ABD0D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Numerical Solutions: Euler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DBAD7F-4E35-905A-E170-B49FA7E69E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General approach:</a:t>
            </a:r>
          </a:p>
          <a:p>
            <a:pPr lvl="1"/>
            <a:r>
              <a:rPr lang="en-US" dirty="0"/>
              <a:t>Start at the initial point</a:t>
            </a:r>
          </a:p>
          <a:p>
            <a:pPr lvl="1"/>
            <a:r>
              <a:rPr lang="en-US" dirty="0"/>
              <a:t>Use discrete steps to estimate the derivative and evolve the function to the next step.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B9C585-52AE-D631-A8DC-878B053F95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Phy 40, Fall 2025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15FC0A-0DDE-4562-2323-C53DD2921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Differential Equations</a:t>
            </a:r>
            <a:endParaRPr lang="en-US">
              <a:latin typeface="+mn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C49231-1376-0BB5-FF09-783F68E3EC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CA26155-0DCC-45D2-90B6-32F65F3F6C0F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4A63BAA-907B-437D-A040-70014EE2E5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687" y="2694524"/>
            <a:ext cx="3812219" cy="3929218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EF0C289-A06B-5ADA-86D7-E0B791EEBEED}"/>
              </a:ext>
            </a:extLst>
          </p:cNvPr>
          <p:cNvSpPr txBox="1">
            <a:spLocks/>
          </p:cNvSpPr>
          <p:nvPr/>
        </p:nvSpPr>
        <p:spPr>
          <a:xfrm>
            <a:off x="4315880" y="2775794"/>
            <a:ext cx="8229600" cy="54417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fontAlgn="auto">
              <a:spcAft>
                <a:spcPts val="0"/>
              </a:spcAft>
            </a:pPr>
            <a:r>
              <a:rPr lang="en-US" dirty="0"/>
              <a:t>Start at point a</a:t>
            </a:r>
          </a:p>
          <a:p>
            <a:pPr lvl="1" fontAlgn="auto">
              <a:spcAft>
                <a:spcPts val="0"/>
              </a:spcAft>
            </a:pPr>
            <a:r>
              <a:rPr lang="en-US" dirty="0"/>
              <a:t>Step to point b in discrete steps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349940C-087F-70BA-30C8-366E3BEC87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0380" y="3805718"/>
            <a:ext cx="3670300" cy="153670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393E6D9-8563-C886-50AA-762DF0A1DD40}"/>
              </a:ext>
            </a:extLst>
          </p:cNvPr>
          <p:cNvCxnSpPr/>
          <p:nvPr/>
        </p:nvCxnSpPr>
        <p:spPr>
          <a:xfrm>
            <a:off x="4814371" y="6048260"/>
            <a:ext cx="3483809" cy="0"/>
          </a:xfrm>
          <a:prstGeom prst="line">
            <a:avLst/>
          </a:prstGeom>
          <a:ln w="26424">
            <a:solidFill>
              <a:srgbClr val="FF0000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CB4430DD-1F0D-BDCF-29F1-68F1CAEA8169}"/>
              </a:ext>
            </a:extLst>
          </p:cNvPr>
          <p:cNvSpPr/>
          <p:nvPr/>
        </p:nvSpPr>
        <p:spPr>
          <a:xfrm>
            <a:off x="4760380" y="6004193"/>
            <a:ext cx="91440" cy="881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240DE2F-3202-40FB-335E-28E77DA36DD2}"/>
              </a:ext>
            </a:extLst>
          </p:cNvPr>
          <p:cNvSpPr/>
          <p:nvPr/>
        </p:nvSpPr>
        <p:spPr>
          <a:xfrm>
            <a:off x="5066952" y="6007738"/>
            <a:ext cx="91440" cy="881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41A0C14-FB6F-918F-C504-09876B9D5EF6}"/>
              </a:ext>
            </a:extLst>
          </p:cNvPr>
          <p:cNvSpPr/>
          <p:nvPr/>
        </p:nvSpPr>
        <p:spPr>
          <a:xfrm>
            <a:off x="5373523" y="6005967"/>
            <a:ext cx="91440" cy="881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738F06F-BA98-D13F-26F3-F80FE870A4D7}"/>
              </a:ext>
            </a:extLst>
          </p:cNvPr>
          <p:cNvSpPr/>
          <p:nvPr/>
        </p:nvSpPr>
        <p:spPr>
          <a:xfrm>
            <a:off x="5375296" y="6002424"/>
            <a:ext cx="91440" cy="881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548F8B7-CD9E-D85D-BB07-13F4553C0DBD}"/>
              </a:ext>
            </a:extLst>
          </p:cNvPr>
          <p:cNvSpPr/>
          <p:nvPr/>
        </p:nvSpPr>
        <p:spPr>
          <a:xfrm>
            <a:off x="5681868" y="6005969"/>
            <a:ext cx="91440" cy="881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4391EB1-6578-6B26-7314-B4F5C4A0BDB8}"/>
              </a:ext>
            </a:extLst>
          </p:cNvPr>
          <p:cNvSpPr/>
          <p:nvPr/>
        </p:nvSpPr>
        <p:spPr>
          <a:xfrm>
            <a:off x="7612666" y="6002422"/>
            <a:ext cx="91440" cy="881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59A865F-6106-3298-574E-3FFA2182259D}"/>
              </a:ext>
            </a:extLst>
          </p:cNvPr>
          <p:cNvSpPr/>
          <p:nvPr/>
        </p:nvSpPr>
        <p:spPr>
          <a:xfrm>
            <a:off x="7614439" y="5998879"/>
            <a:ext cx="91440" cy="881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F741E17-8B32-E790-8BB7-60323A048FCC}"/>
              </a:ext>
            </a:extLst>
          </p:cNvPr>
          <p:cNvSpPr/>
          <p:nvPr/>
        </p:nvSpPr>
        <p:spPr>
          <a:xfrm>
            <a:off x="7921011" y="6002424"/>
            <a:ext cx="91440" cy="881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010FD76E-E799-3DAE-5471-A918FB990C18}"/>
              </a:ext>
            </a:extLst>
          </p:cNvPr>
          <p:cNvSpPr/>
          <p:nvPr/>
        </p:nvSpPr>
        <p:spPr>
          <a:xfrm>
            <a:off x="8227582" y="6000653"/>
            <a:ext cx="91440" cy="881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D1237C98-B961-94D7-4652-175160929E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2858" y="6187799"/>
            <a:ext cx="1060450" cy="9525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9032D0F7-595E-3DF5-8D22-7B46E5175E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27434" y="6143731"/>
            <a:ext cx="1371600" cy="123198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F5BCDFA6-D9E6-FF78-725A-F9293FA1B7C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16140" y="6366760"/>
            <a:ext cx="152400" cy="1397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6EF95E90-DC12-A7DC-292B-01E21008D10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10175" y="6311291"/>
            <a:ext cx="127000" cy="228600"/>
          </a:xfrm>
          <a:prstGeom prst="rect">
            <a:avLst/>
          </a:prstGeom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65B62361-5CEF-1D96-8106-98D03A4CB297}"/>
              </a:ext>
            </a:extLst>
          </p:cNvPr>
          <p:cNvCxnSpPr/>
          <p:nvPr/>
        </p:nvCxnSpPr>
        <p:spPr>
          <a:xfrm>
            <a:off x="4792340" y="5794874"/>
            <a:ext cx="320332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195A226A-03E0-FDF5-8392-9FF46F1C6F1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75348" y="5454181"/>
            <a:ext cx="1651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483718"/>
      </p:ext>
    </p:extLst>
  </p:cSld>
  <p:clrMapOvr>
    <a:masterClrMapping/>
  </p:clrMapOvr>
  <p:transition>
    <p:fade thruBlk="1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E3B174-2AFE-B1F8-82B3-F852AA973D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Extrapolating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EA9046-F534-F6FC-AC3A-BBF1D09C6E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Generalizing forward derivative techniques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We can turn around and extrapolate to the next value of </a:t>
            </a:r>
            <a:r>
              <a:rPr lang="en-US" i="1" dirty="0"/>
              <a:t>y</a:t>
            </a:r>
            <a:r>
              <a:rPr lang="en-US" dirty="0"/>
              <a:t> with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Note, we can also work backwards</a:t>
            </a:r>
            <a:br>
              <a:rPr lang="en-US" dirty="0"/>
            </a:br>
            <a:r>
              <a:rPr lang="en-US" dirty="0"/>
              <a:t>by simply flipping the sign of </a:t>
            </a:r>
            <a:r>
              <a:rPr lang="en-US" i="1" dirty="0"/>
              <a:t>h</a:t>
            </a:r>
            <a:r>
              <a:rPr lang="en-US" dirty="0"/>
              <a:t>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1021F2-E2EB-66B2-C511-BCA724C537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Phy 40, Fall 2025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8AED7F-F68C-08EF-2011-28ED3D6746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Differential Equations</a:t>
            </a:r>
            <a:endParaRPr lang="en-US">
              <a:latin typeface="+mn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CE1730-4D60-F216-E417-8A05BFA3A1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CA26155-0DCC-45D2-90B6-32F65F3F6C0F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8F2AC2B-F1E7-514C-788B-820E73C3B782}"/>
              </a:ext>
            </a:extLst>
          </p:cNvPr>
          <p:cNvSpPr/>
          <p:nvPr/>
        </p:nvSpPr>
        <p:spPr>
          <a:xfrm>
            <a:off x="4142342" y="1728042"/>
            <a:ext cx="1178805" cy="323850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B282227-AE0B-89C0-A07C-E5C673D66E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6344" y="1728042"/>
            <a:ext cx="6210300" cy="6477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F7F3F80-A4BC-7599-40C3-3C687ABF7F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713" y="3718731"/>
            <a:ext cx="5270500" cy="3683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B1412AB-11C1-EA64-0574-D4AC537247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5515" y="3227942"/>
            <a:ext cx="3198485" cy="3296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745346"/>
      </p:ext>
    </p:extLst>
  </p:cSld>
  <p:clrMapOvr>
    <a:masterClrMapping/>
  </p:clrMapOvr>
  <p:transition>
    <p:fade thruBlk="1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A6DDC1-46E0-45E7-4C0C-8B8AD7CF2A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it on our explicit example (Notebook)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05CA43-6B15-7628-A564-7F6899CD61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Phy 40, Fall 2025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357540-EEC7-6E0F-14E4-9E480EFB58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Differential Equations</a:t>
            </a:r>
            <a:endParaRPr lang="en-US">
              <a:latin typeface="+mn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0FC396-B5A0-2FB2-9AB0-66E872A7B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CA26155-0DCC-45D2-90B6-32F65F3F6C0F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9623BB5-6E66-115F-4D9F-307086F4F2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206" y="1099655"/>
            <a:ext cx="3898058" cy="297262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A503319-50DB-3A57-77B3-C5E4F66CD8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099655"/>
            <a:ext cx="3892060" cy="297262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B4E6647-683D-280C-EFA4-D9595A4E70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2937" y="4031956"/>
            <a:ext cx="3745997" cy="2826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31341"/>
      </p:ext>
    </p:extLst>
  </p:cSld>
  <p:clrMapOvr>
    <a:masterClrMapping/>
  </p:clrMapOvr>
  <p:transition>
    <p:fade thruBlk="1"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IRSTPREBYS@7EJIGINFUVWYY57I" val="4350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>
    <a:spDef>
      <a:spPr>
        <a:noFill/>
        <a:ln>
          <a:solidFill>
            <a:srgbClr val="FF0000"/>
          </a:solidFill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>
          <a:solidFill>
            <a:srgbClr val="FF0000"/>
          </a:solidFill>
          <a:tailEnd type="arrow"/>
        </a:ln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ctr">
          <a:defRPr sz="1800" dirty="0" smtClean="0">
            <a:latin typeface="+mn-lt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Clarity.thmx</Template>
  <TotalTime>36950</TotalTime>
  <Words>1104</Words>
  <Application>Microsoft Macintosh PowerPoint</Application>
  <PresentationFormat>On-screen Show (4:3)</PresentationFormat>
  <Paragraphs>285</Paragraphs>
  <Slides>25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Symbol</vt:lpstr>
      <vt:lpstr>Arial</vt:lpstr>
      <vt:lpstr>Times New Roman</vt:lpstr>
      <vt:lpstr>Clarity</vt:lpstr>
      <vt:lpstr>Differential equations</vt:lpstr>
      <vt:lpstr>Differential Equations in Physics</vt:lpstr>
      <vt:lpstr>Formalism</vt:lpstr>
      <vt:lpstr>Formalism (cont’)</vt:lpstr>
      <vt:lpstr>Explicit Solutions</vt:lpstr>
      <vt:lpstr>Example</vt:lpstr>
      <vt:lpstr>Numerical Solutions: Euler Method</vt:lpstr>
      <vt:lpstr>Extrapolating</vt:lpstr>
      <vt:lpstr>Test it on our explicit example (Notebook)</vt:lpstr>
      <vt:lpstr>Numerical Solutions to 2nd Order ODE</vt:lpstr>
      <vt:lpstr>Example: Harmonic Oscillator</vt:lpstr>
      <vt:lpstr>Expressing it in our formalism…</vt:lpstr>
      <vt:lpstr>Dimentionless Time</vt:lpstr>
      <vt:lpstr>Example</vt:lpstr>
      <vt:lpstr>Adding Damping</vt:lpstr>
      <vt:lpstr>Explicit Solutions</vt:lpstr>
      <vt:lpstr>Numerical Examples</vt:lpstr>
      <vt:lpstr>Transition to Turbulent Drag</vt:lpstr>
      <vt:lpstr>Numerical Examples</vt:lpstr>
      <vt:lpstr>Generic Representation of ODEs</vt:lpstr>
      <vt:lpstr>Applying this to our Oscillator</vt:lpstr>
      <vt:lpstr>Using scipy.integrate.solve_ivp()</vt:lpstr>
      <vt:lpstr>Euler vs. ivp_solver</vt:lpstr>
      <vt:lpstr>Adding a driving term</vt:lpstr>
      <vt:lpstr>Resonant Behavior</vt:lpstr>
    </vt:vector>
  </TitlesOfParts>
  <Company>Fermilab Beams Division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Antiproton Stacking and Cooling</dc:title>
  <dc:creator>localadmin</dc:creator>
  <cp:lastModifiedBy>Eric J Prebys</cp:lastModifiedBy>
  <cp:revision>766</cp:revision>
  <cp:lastPrinted>2025-01-10T20:21:22Z</cp:lastPrinted>
  <dcterms:created xsi:type="dcterms:W3CDTF">2003-06-24T14:15:57Z</dcterms:created>
  <dcterms:modified xsi:type="dcterms:W3CDTF">2025-11-04T19:36:15Z</dcterms:modified>
</cp:coreProperties>
</file>